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ihgxzVKiFrh/FvCA65y685RhuC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9104CC-F54D-4E95-A425-7713EC7E1A2D}">
  <a:tblStyle styleId="{FE9104CC-F54D-4E95-A425-7713EC7E1A2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3.jp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R2mC-NUAmMk" TargetMode="External"/><Relationship Id="rId4" Type="http://schemas.openxmlformats.org/officeDocument/2006/relationships/image" Target="../media/image43.gif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Relationship Id="rId4" Type="http://schemas.openxmlformats.org/officeDocument/2006/relationships/image" Target="../media/image34.jpg"/><Relationship Id="rId5" Type="http://schemas.openxmlformats.org/officeDocument/2006/relationships/hyperlink" Target="https://www.youtube.com/watch?v=Jky9I1ihAk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Relationship Id="rId4" Type="http://schemas.openxmlformats.org/officeDocument/2006/relationships/hyperlink" Target="https://arstechnica.com/cars/2017/09/ntsb-teslas-autopilot-ux-a-major-role-in-fatal-model-s-crash/" TargetMode="External"/><Relationship Id="rId5" Type="http://schemas.openxmlformats.org/officeDocument/2006/relationships/image" Target="../media/image40.jpg"/><Relationship Id="rId6" Type="http://schemas.openxmlformats.org/officeDocument/2006/relationships/hyperlink" Target="https://www.theverge.com/2016/3/24/11297050/tay-microsoft-chatbot-racist" TargetMode="External"/><Relationship Id="rId7" Type="http://schemas.openxmlformats.org/officeDocument/2006/relationships/hyperlink" Target="https://www.youtube.com/watch?v=epyWW2e43UU" TargetMode="External"/><Relationship Id="rId8" Type="http://schemas.openxmlformats.org/officeDocument/2006/relationships/hyperlink" Target="https://www.youtube.com/watch?v=dj5M4s-cdA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8.jpg"/><Relationship Id="rId5" Type="http://schemas.openxmlformats.org/officeDocument/2006/relationships/image" Target="../media/image6.jpg"/><Relationship Id="rId6" Type="http://schemas.openxmlformats.org/officeDocument/2006/relationships/image" Target="../media/image4.jpg"/><Relationship Id="rId7" Type="http://schemas.openxmlformats.org/officeDocument/2006/relationships/image" Target="../media/image10.jpg"/><Relationship Id="rId8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10" Type="http://schemas.openxmlformats.org/officeDocument/2006/relationships/image" Target="../media/image21.png"/><Relationship Id="rId9" Type="http://schemas.openxmlformats.org/officeDocument/2006/relationships/image" Target="../media/image26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descr="Events organizados por The Bridge | Digital Talent Accelerator | Eventbrite"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Supervisado</a:t>
            </a:r>
            <a:endParaRPr/>
          </a:p>
        </p:txBody>
      </p:sp>
      <p:sp>
        <p:nvSpPr>
          <p:cNvPr id="212" name="Google Shape;212;p10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Datos etiquetados</a:t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7182066" y="1762118"/>
            <a:ext cx="4678502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 una serie de datos (</a:t>
            </a:r>
            <a:r>
              <a:rPr b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definen nuestra variable objetivo (</a:t>
            </a:r>
            <a:r>
              <a:rPr b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upervised Learning. In machine learning, Supervised… | by Jorge Leonel |  Medium" id="215" name="Google Shape;2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02" y="1762118"/>
            <a:ext cx="6224121" cy="459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No supervisado</a:t>
            </a:r>
            <a:endParaRPr/>
          </a:p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Datos sin etiquetar</a:t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supervised Machine Learning Example in Keras | by Andrej Baranovskij |  Towards Data Science" id="223" name="Google Shape;2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02" y="1768234"/>
            <a:ext cx="6359497" cy="4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 txBox="1"/>
          <p:nvPr/>
        </p:nvSpPr>
        <p:spPr>
          <a:xfrm>
            <a:off x="7386220" y="1762118"/>
            <a:ext cx="437669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no tengo los datos etiquetados. NO hay una variable a predecir.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Tengo una serie de imágenes de perros y gatos, pero en ningún metadato tengo identificado qué hay en cada imagen.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el propio algoritmo el que detecta patrones (tamaño, color de pelo, orejas…) y separa en grupos los datos.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's the Difference Between AI, Machine Learning, and Deep Learning? |  Oracle Big Data Blog" id="229" name="Google Shape;229;p12"/>
          <p:cNvPicPr preferRelativeResize="0"/>
          <p:nvPr/>
        </p:nvPicPr>
        <p:blipFill rotWithShape="1">
          <a:blip r:embed="rId3">
            <a:alphaModFix/>
          </a:blip>
          <a:srcRect b="9028" l="7175" r="7248" t="25695"/>
          <a:stretch/>
        </p:blipFill>
        <p:spPr>
          <a:xfrm>
            <a:off x="5492676" y="2892806"/>
            <a:ext cx="5984949" cy="2606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s Programming knowledge Required to Pursue Data Science? | Blog" id="230" name="Google Shape;2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0072" y="2294965"/>
            <a:ext cx="3496182" cy="36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¿Dónde situamos ML?</a:t>
            </a:r>
            <a:endParaRPr/>
          </a:p>
        </p:txBody>
      </p:sp>
      <p:sp>
        <p:nvSpPr>
          <p:cNvPr id="232" name="Google Shape;232;p12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Subcampo de la Inteligencia Artificial (IA)</a:t>
            </a:r>
            <a:endParaRPr/>
          </a:p>
        </p:txBody>
      </p:sp>
      <p:sp>
        <p:nvSpPr>
          <p:cNvPr id="233" name="Google Shape;233;p1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Jackie Chan GIF - JackieChan Meme What - Descubre &amp; Comparte GIFs" id="234" name="Google Shape;23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2182" y="2513395"/>
            <a:ext cx="47053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/>
          <p:nvPr>
            <p:ph type="title"/>
          </p:nvPr>
        </p:nvSpPr>
        <p:spPr>
          <a:xfrm>
            <a:off x="521433" y="4627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s-ES" sz="2800"/>
              <a:t>Machine Learning, Inteligencia Artificial, Deep Learning…</a:t>
            </a:r>
            <a:br>
              <a:rPr lang="es-ES"/>
            </a:br>
            <a:r>
              <a:rPr lang="es-ES"/>
              <a:t>¿Quién es quién?</a:t>
            </a:r>
            <a:endParaRPr/>
          </a:p>
        </p:txBody>
      </p:sp>
      <p:pic>
        <p:nvPicPr>
          <p:cNvPr descr="Cómo ganar casi siempre al 'Guess who?' según las matemáticas" id="240" name="Google Shape;2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9189" y="2012469"/>
            <a:ext cx="5780088" cy="405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 txBox="1"/>
          <p:nvPr>
            <p:ph type="title"/>
          </p:nvPr>
        </p:nvSpPr>
        <p:spPr>
          <a:xfrm>
            <a:off x="40322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/>
              <a:t>Machine Learning</a:t>
            </a:r>
            <a:endParaRPr sz="2400"/>
          </a:p>
        </p:txBody>
      </p:sp>
      <p:sp>
        <p:nvSpPr>
          <p:cNvPr id="247" name="Google Shape;247;p14"/>
          <p:cNvSpPr/>
          <p:nvPr/>
        </p:nvSpPr>
        <p:spPr>
          <a:xfrm>
            <a:off x="363547" y="1628574"/>
            <a:ext cx="3121016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b="1" i="1"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b="1" i="1"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b="1" i="1"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cxnSp>
        <p:nvCxnSpPr>
          <p:cNvPr id="248" name="Google Shape;248;p14"/>
          <p:cNvCxnSpPr/>
          <p:nvPr/>
        </p:nvCxnSpPr>
        <p:spPr>
          <a:xfrm>
            <a:off x="1895475" y="4162425"/>
            <a:ext cx="0" cy="84772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9" name="Google Shape;249;p14"/>
          <p:cNvSpPr txBox="1"/>
          <p:nvPr/>
        </p:nvSpPr>
        <p:spPr>
          <a:xfrm>
            <a:off x="439738" y="5216883"/>
            <a:ext cx="29114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Supervisados, no supervisados…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 txBox="1"/>
          <p:nvPr/>
        </p:nvSpPr>
        <p:spPr>
          <a:xfrm>
            <a:off x="44989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4251436" y="1623912"/>
            <a:ext cx="3616548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i="1"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ML</a:t>
            </a: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visión artificial es una de las áreas donde el Deep Learning proporciona una mejora considerable en comparación con algoritmos más tradicionales”</a:t>
            </a:r>
            <a:endParaRPr/>
          </a:p>
        </p:txBody>
      </p:sp>
      <p:cxnSp>
        <p:nvCxnSpPr>
          <p:cNvPr id="252" name="Google Shape;252;p14"/>
          <p:cNvCxnSpPr/>
          <p:nvPr/>
        </p:nvCxnSpPr>
        <p:spPr>
          <a:xfrm>
            <a:off x="2905125" y="5614135"/>
            <a:ext cx="111442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3" name="Google Shape;253;p14"/>
          <p:cNvSpPr txBox="1"/>
          <p:nvPr/>
        </p:nvSpPr>
        <p:spPr>
          <a:xfrm>
            <a:off x="88042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>
            <a:off x="8804274" y="1623912"/>
            <a:ext cx="298450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algoritmos de Machine Learning que tienen como objetivo imitar los comportamientos cognitivos del ser humano”</a:t>
            </a:r>
            <a:endParaRPr/>
          </a:p>
        </p:txBody>
      </p:sp>
      <p:pic>
        <p:nvPicPr>
          <p:cNvPr descr="Deep Learning with Python" id="255" name="Google Shape;2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7687" y="4749476"/>
            <a:ext cx="3247420" cy="17293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, tabla&#10;&#10;Descripción generada automáticamente" id="256" name="Google Shape;25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0972" y="5658995"/>
            <a:ext cx="632236" cy="632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257" name="Google Shape;25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61748" y="5826885"/>
            <a:ext cx="439922" cy="439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automáticamente" id="258" name="Google Shape;25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2101" y="5793343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8296720" y="6330949"/>
            <a:ext cx="112624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imágenes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10226397" y="6324026"/>
            <a:ext cx="94932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Reproducción de voz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11139438" y="6322166"/>
            <a:ext cx="109043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habla y sonidos</a:t>
            </a:r>
            <a:endParaRPr/>
          </a:p>
        </p:txBody>
      </p:sp>
      <p:pic>
        <p:nvPicPr>
          <p:cNvPr descr="Icono&#10;&#10;Descripción generada automáticamente" id="262" name="Google Shape;26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8236" y="5819147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/>
        </p:nvSpPr>
        <p:spPr>
          <a:xfrm>
            <a:off x="9419141" y="6330949"/>
            <a:ext cx="726872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Escritura</a:t>
            </a:r>
            <a:endParaRPr/>
          </a:p>
        </p:txBody>
      </p:sp>
      <p:pic>
        <p:nvPicPr>
          <p:cNvPr descr="Icono&#10;&#10;Descripción generada automáticamente" id="264" name="Google Shape;26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13131" y="2978129"/>
            <a:ext cx="1496825" cy="1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 txBox="1"/>
          <p:nvPr/>
        </p:nvSpPr>
        <p:spPr>
          <a:xfrm>
            <a:off x="8720641" y="4489468"/>
            <a:ext cx="14968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Asistentes virtuales</a:t>
            </a:r>
            <a:endParaRPr/>
          </a:p>
        </p:txBody>
      </p:sp>
      <p:pic>
        <p:nvPicPr>
          <p:cNvPr descr="Imagen que contiene dibujo&#10;&#10;Descripción generada automáticamente" id="266" name="Google Shape;266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54155" y="3192424"/>
            <a:ext cx="1127554" cy="1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10501965" y="4496680"/>
            <a:ext cx="134751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Coches inteligentes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scanner Chatbot — ChatbotGuide.org" id="272" name="Google Shape;2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4816" y="1923989"/>
            <a:ext cx="6427694" cy="365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74" name="Google Shape;274;p15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Chatbots y asistentes virtuales</a:t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/>
        </p:nvSpPr>
        <p:spPr>
          <a:xfrm>
            <a:off x="523782" y="6123543"/>
            <a:ext cx="3329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Microsoft disabled people video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82" name="Google Shape;282;p16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Computer Vision</a:t>
            </a:r>
            <a:endParaRPr i="1" sz="1800">
              <a:solidFill>
                <a:srgbClr val="D8D8D8"/>
              </a:solidFill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itHub - StevieG47/Matlab-ComputerVision: Car Tracking, Lane Detection,  Traffic Sign Recognition, Homography, Color Segmentation, Visual Odometry" id="284" name="Google Shape;28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003377"/>
            <a:ext cx="5074772" cy="3460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ow Facebook Computer Vision Tags Chrome Extension – Bram.us" id="285" name="Google Shape;28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902" y="2780805"/>
            <a:ext cx="4957798" cy="26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91" name="Google Shape;291;p17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Robots</a:t>
            </a: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phia, el primer robot con ciudadanía - CRIPTO TENDENCIA" id="293" name="Google Shape;2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170" y="2432482"/>
            <a:ext cx="4366532" cy="29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/>
        </p:nvSpPr>
        <p:spPr>
          <a:xfrm>
            <a:off x="2254928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Sophia Robot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8220723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Robot</a:t>
            </a:r>
            <a:endParaRPr/>
          </a:p>
        </p:txBody>
      </p:sp>
      <p:pic>
        <p:nvPicPr>
          <p:cNvPr descr="Handle', el sorprendente robot de Boston Dynamics que salta y mantiene el  equilibrio con sólo dos ruedas" id="296" name="Google Shape;2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9274" y="2514045"/>
            <a:ext cx="4670353" cy="28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 txBox="1"/>
          <p:nvPr/>
        </p:nvSpPr>
        <p:spPr>
          <a:xfrm>
            <a:off x="426128" y="6271859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Robots más avanzados en 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 que acaba de nacer…</a:t>
            </a:r>
            <a:endParaRPr/>
          </a:p>
        </p:txBody>
      </p:sp>
      <p:pic>
        <p:nvPicPr>
          <p:cNvPr descr="Hacer Meme de Bender" id="303" name="Google Shape;3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676" y="1899075"/>
            <a:ext cx="5438648" cy="408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TSB: Tesla's Autopilot UX a “major role” in fatal Model S crash [Updated]  | Ars Technica" id="308" name="Google Shape;3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988" y="2321859"/>
            <a:ext cx="5039894" cy="290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1344706" y="5531224"/>
            <a:ext cx="334383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Tesla’s Autopilot UX a “major role” in fatal Model S crash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witter taught Microsoft's AI chatbot to be a racist asshole in less than a  day - The Verge" id="310" name="Google Shape;3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6344" y="2904329"/>
            <a:ext cx="4743229" cy="2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 txBox="1"/>
          <p:nvPr/>
        </p:nvSpPr>
        <p:spPr>
          <a:xfrm>
            <a:off x="7376373" y="5531224"/>
            <a:ext cx="36631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Twitter taught Microsoft’s AI chatbot to be a racist asshole in less than a day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381740" y="6269888"/>
            <a:ext cx="23703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Alexa fail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10134021" y="6269887"/>
            <a:ext cx="1811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 equipo 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b="1" i="1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b="1" i="1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b="1" i="1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pic>
        <p:nvPicPr>
          <p:cNvPr descr="Blinking white guy: The story behind the meme that's gone viral | Science &amp;  Tech News | Sky News"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5042" y="1860339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400" y="1902303"/>
            <a:ext cx="727320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716902" y="3091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y herramientas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497691" y="763312"/>
            <a:ext cx="90000" cy="654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Organización de ML</a:t>
            </a:r>
            <a:endParaRPr/>
          </a:p>
        </p:txBody>
      </p:sp>
      <p:sp>
        <p:nvSpPr>
          <p:cNvPr id="326" name="Google Shape;326;p21"/>
          <p:cNvSpPr/>
          <p:nvPr/>
        </p:nvSpPr>
        <p:spPr>
          <a:xfrm>
            <a:off x="1710300" y="3484850"/>
            <a:ext cx="8771400" cy="1701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1710288" y="3140850"/>
            <a:ext cx="1386600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1"/>
          <p:cNvSpPr/>
          <p:nvPr/>
        </p:nvSpPr>
        <p:spPr>
          <a:xfrm>
            <a:off x="3156813" y="3140850"/>
            <a:ext cx="1386600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4603338" y="3140850"/>
            <a:ext cx="1386600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1"/>
          <p:cNvSpPr/>
          <p:nvPr/>
        </p:nvSpPr>
        <p:spPr>
          <a:xfrm>
            <a:off x="6049863" y="3140850"/>
            <a:ext cx="1386600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"/>
          <p:cNvSpPr/>
          <p:nvPr/>
        </p:nvSpPr>
        <p:spPr>
          <a:xfrm>
            <a:off x="7572488" y="3140850"/>
            <a:ext cx="1386600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9095113" y="3140850"/>
            <a:ext cx="1386600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"/>
          <p:cNvSpPr txBox="1"/>
          <p:nvPr/>
        </p:nvSpPr>
        <p:spPr>
          <a:xfrm>
            <a:off x="1870638" y="2781450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1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3317163" y="2781450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2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4763688" y="2781450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3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6168088" y="2781450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7732838" y="2781450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5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9297588" y="2781450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6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1710288" y="4663975"/>
            <a:ext cx="2833200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1861197" y="4304575"/>
            <a:ext cx="2531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1"/>
          <p:cNvSpPr/>
          <p:nvPr/>
        </p:nvSpPr>
        <p:spPr>
          <a:xfrm>
            <a:off x="4603344" y="4663975"/>
            <a:ext cx="1386600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 txBox="1"/>
          <p:nvPr/>
        </p:nvSpPr>
        <p:spPr>
          <a:xfrm>
            <a:off x="4461149" y="3945175"/>
            <a:ext cx="1671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no supervisado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Series Temporales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6132144" y="4663975"/>
            <a:ext cx="1386600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7572494" y="4663975"/>
            <a:ext cx="1386600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 txBox="1"/>
          <p:nvPr/>
        </p:nvSpPr>
        <p:spPr>
          <a:xfrm>
            <a:off x="7354049" y="4173575"/>
            <a:ext cx="1671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1"/>
          <p:cNvSpPr txBox="1"/>
          <p:nvPr/>
        </p:nvSpPr>
        <p:spPr>
          <a:xfrm>
            <a:off x="5989949" y="4057600"/>
            <a:ext cx="1671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Series Temporales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9107394" y="4663975"/>
            <a:ext cx="1386600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"/>
          <p:cNvSpPr txBox="1"/>
          <p:nvPr/>
        </p:nvSpPr>
        <p:spPr>
          <a:xfrm>
            <a:off x="8995049" y="4231600"/>
            <a:ext cx="1671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1"/>
          <p:cNvSpPr/>
          <p:nvPr/>
        </p:nvSpPr>
        <p:spPr>
          <a:xfrm rot="6281559">
            <a:off x="9392320" y="2330782"/>
            <a:ext cx="876460" cy="1699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1"/>
          <p:cNvSpPr txBox="1"/>
          <p:nvPr/>
        </p:nvSpPr>
        <p:spPr>
          <a:xfrm>
            <a:off x="8798750" y="1342175"/>
            <a:ext cx="2399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Presentación proyecto (11-D)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Puente diciembre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1"/>
          <p:cNvSpPr/>
          <p:nvPr/>
        </p:nvSpPr>
        <p:spPr>
          <a:xfrm rot="6281559">
            <a:off x="7045195" y="2330782"/>
            <a:ext cx="876460" cy="1699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1"/>
          <p:cNvSpPr txBox="1"/>
          <p:nvPr/>
        </p:nvSpPr>
        <p:spPr>
          <a:xfrm>
            <a:off x="6870875" y="1386775"/>
            <a:ext cx="1732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del 25-N Tripulaciones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Ejemplo de banca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" name="Google Shape;103;p3"/>
          <p:cNvGraphicFramePr/>
          <p:nvPr/>
        </p:nvGraphicFramePr>
        <p:xfrm>
          <a:off x="587829" y="32121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{FE9104CC-F54D-4E95-A425-7713EC7E1A2D}</a:tableStyleId>
              </a:tblPr>
              <a:tblGrid>
                <a:gridCol w="1113825"/>
                <a:gridCol w="1113825"/>
                <a:gridCol w="1113825"/>
                <a:gridCol w="1113825"/>
              </a:tblGrid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Cliente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Dinero en cuenta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Ha tenido impagos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Buen pagador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50.000 €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150.000 €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1.000 €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500 €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04" name="Google Shape;104;p3"/>
          <p:cNvGraphicFramePr/>
          <p:nvPr/>
        </p:nvGraphicFramePr>
        <p:xfrm>
          <a:off x="5614513" y="26086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{FE9104CC-F54D-4E95-A425-7713EC7E1A2D}</a:tableStyleId>
              </a:tblPr>
              <a:tblGrid>
                <a:gridCol w="845000"/>
                <a:gridCol w="845000"/>
                <a:gridCol w="845000"/>
                <a:gridCol w="845000"/>
                <a:gridCol w="845000"/>
                <a:gridCol w="845000"/>
                <a:gridCol w="845000"/>
              </a:tblGrid>
              <a:tr h="343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Cliente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Dinero en cuenta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Ha tenido impagos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Trabajo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Estado civil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Deudas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Buen pagador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50.000 €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11.000 €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Casado/a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Hipoteca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24.000 €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Paro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150.000 €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Pareja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Hipoteca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1.000 €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Pensionista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Pareja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Préstamo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F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33.000 €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Pensionista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cap="none" strike="noStrike"/>
                        <a:t>Casado/a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Hipoteca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G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725 €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Pareja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H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500 €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Estudiante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6.000 €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cap="none" strike="noStrike"/>
                        <a:t>Casado/a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Préstamo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J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300.000 €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Mi primer modelo de ML</a:t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63844" y="1891900"/>
            <a:ext cx="107644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vez que viajas apuntas tus KMs y el combustible consumido, por lo que cuánto más distancia, más combustible consumo.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en 300 km consumo 40L, ¿Cuántos L consumo en 700km?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307" y="3347309"/>
            <a:ext cx="3197088" cy="2200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4"/>
          <p:cNvCxnSpPr/>
          <p:nvPr/>
        </p:nvCxnSpPr>
        <p:spPr>
          <a:xfrm flipH="1" rot="10800000">
            <a:off x="1930960" y="3658028"/>
            <a:ext cx="2204621" cy="1410746"/>
          </a:xfrm>
          <a:prstGeom prst="straightConnector1">
            <a:avLst/>
          </a:prstGeom>
          <a:noFill/>
          <a:ln cap="flat" cmpd="sng" w="222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4"/>
          <p:cNvSpPr txBox="1"/>
          <p:nvPr/>
        </p:nvSpPr>
        <p:spPr>
          <a:xfrm>
            <a:off x="1866204" y="5689047"/>
            <a:ext cx="1570173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3912" l="-154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963695" y="6058061"/>
            <a:ext cx="36075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5552" l="-1181" r="-336" t="-2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6906053" y="3772809"/>
            <a:ext cx="1562100" cy="667692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988853" y="3772808"/>
            <a:ext cx="1562100" cy="667693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 de personas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6906053" y="4757059"/>
            <a:ext cx="1562100" cy="667693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Equipaje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8988853" y="4757059"/>
            <a:ext cx="1562100" cy="667693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Altura recorrida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6569914" y="5941503"/>
            <a:ext cx="46583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6665" l="-26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27" name="Google Shape;127;p5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b="1" i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i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b="1" i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i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b="1" i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i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2964032" y="2103437"/>
            <a:ext cx="626393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podemos resolver con Machine Learning?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26633" y="55488"/>
            <a:ext cx="3996000" cy="3300272"/>
          </a:xfrm>
          <a:prstGeom prst="rect">
            <a:avLst/>
          </a:prstGeom>
          <a:blipFill rotWithShape="1">
            <a:blip r:embed="rId3">
              <a:alphaModFix amt="38000"/>
            </a:blip>
            <a:stretch>
              <a:fillRect b="0" l="-29279" r="-2927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Banca y Seguros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fraude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Anticipación al impago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 personalizados</a:t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083731" y="55488"/>
            <a:ext cx="4012707" cy="3300272"/>
          </a:xfrm>
          <a:prstGeom prst="rect">
            <a:avLst/>
          </a:prstGeom>
          <a:blipFill rotWithShape="1">
            <a:blip r:embed="rId4">
              <a:alphaModFix amt="3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del cliente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sentimientos en campañas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Cuándo y a quién hay que dirigirse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8140828" y="55488"/>
            <a:ext cx="4012707" cy="3300272"/>
          </a:xfrm>
          <a:prstGeom prst="rect">
            <a:avLst/>
          </a:prstGeom>
          <a:blipFill rotWithShape="1">
            <a:blip r:embed="rId5">
              <a:alphaModFix amt="38000"/>
            </a:blip>
            <a:stretch>
              <a:fillRect b="0" l="-6968" r="-6968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Retail y logística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Optimización de rutas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Comportamientos de compra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de entregas y de demadas</a:t>
            </a:r>
            <a:endParaRPr i="1"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averías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26634" y="3429000"/>
            <a:ext cx="4012707" cy="3300272"/>
          </a:xfrm>
          <a:prstGeom prst="rect">
            <a:avLst/>
          </a:prstGeom>
          <a:blipFill rotWithShape="1">
            <a:blip r:embed="rId6">
              <a:alphaModFix amt="3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Sector salud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Clasificadores de radiografías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enfermedades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a la saturación de hospitales/clínicas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4083731" y="3429000"/>
            <a:ext cx="4012707" cy="3300272"/>
          </a:xfrm>
          <a:prstGeom prst="rect">
            <a:avLst/>
          </a:prstGeom>
          <a:blipFill rotWithShape="1">
            <a:blip r:embed="rId7">
              <a:alphaModFix amt="38000"/>
            </a:blip>
            <a:stretch>
              <a:fillRect b="0" l="-8311" r="-8313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Recomendadores de productos en base a tu actividad en RRSS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 de media (Netflix, Spotify)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8140828" y="3429000"/>
            <a:ext cx="4012707" cy="3300272"/>
          </a:xfrm>
          <a:prstGeom prst="rect">
            <a:avLst/>
          </a:prstGeom>
          <a:blipFill rotWithShape="1">
            <a:blip r:embed="rId8">
              <a:alphaModFix amt="3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Tendencias/anomalías, comportamientos predictivos en mercado de valores, energético.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>
            <a:off x="319880" y="1272345"/>
            <a:ext cx="3263900" cy="803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utilizados en predicción de datos etiquetados</a:t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8535640" y="1258024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Reinforcment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que aprenden interactuando con su entorno</a:t>
            </a:r>
            <a:endParaRPr/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103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660" y="247815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367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506" y="3538595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023" y="37956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975" y="3510006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584506" y="2216542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 pagador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625103" y="3263426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 pagador</a:t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1020" y="320535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4602" y="255716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20" y="266225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320" y="26520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573" y="352430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45" y="381939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2940" y="314290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4055" y="2601662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2471870" y="2936415"/>
            <a:ext cx="95923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Nuevos casos</a:t>
            </a:r>
            <a:endParaRPr/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85472" y="254834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828" y="2695300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0991" y="276423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1432" y="2713156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9340" y="256068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22553" y="3940843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3438" y="37069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36593" y="372627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438" y="298533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1885" y="372842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8053" y="36734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7845" y="3925333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4603746" y="2286624"/>
            <a:ext cx="87567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Trabajador</a:t>
            </a:r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6376875" y="2305830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Autónomo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6449706" y="3475177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Pensionistas</a:t>
            </a:r>
            <a:endParaRPr/>
          </a:p>
        </p:txBody>
      </p:sp>
      <p:sp>
        <p:nvSpPr>
          <p:cNvPr id="184" name="Google Shape;184;p8"/>
          <p:cNvSpPr txBox="1"/>
          <p:nvPr/>
        </p:nvSpPr>
        <p:spPr>
          <a:xfrm>
            <a:off x="4434486" y="3416611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Desempleados</a:t>
            </a:r>
            <a:endParaRPr/>
          </a:p>
        </p:txBody>
      </p:sp>
      <p:pic>
        <p:nvPicPr>
          <p:cNvPr descr="Imagen que contiene medidor, señal&#10;&#10;Descripción generada automáticamente" id="185" name="Google Shape;185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57945" y="2494289"/>
            <a:ext cx="1219920" cy="1219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9745440" y="2226924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Roomba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4427760" y="1223289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 no etiquetados, detectan patrones o anomalías.</a:t>
            </a:r>
            <a:endParaRPr/>
          </a:p>
        </p:txBody>
      </p:sp>
      <p:sp>
        <p:nvSpPr>
          <p:cNvPr id="188" name="Google Shape;188;p8"/>
          <p:cNvSpPr txBox="1"/>
          <p:nvPr>
            <p:ph type="title"/>
          </p:nvPr>
        </p:nvSpPr>
        <p:spPr>
          <a:xfrm>
            <a:off x="2294108" y="114124"/>
            <a:ext cx="7493000" cy="78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/>
              <a:t>Tipos de algoritmos</a:t>
            </a:r>
            <a:endParaRPr/>
          </a:p>
        </p:txBody>
      </p:sp>
      <p:cxnSp>
        <p:nvCxnSpPr>
          <p:cNvPr id="189" name="Google Shape;189;p8"/>
          <p:cNvCxnSpPr/>
          <p:nvPr/>
        </p:nvCxnSpPr>
        <p:spPr>
          <a:xfrm>
            <a:off x="1951830" y="2433008"/>
            <a:ext cx="0" cy="150783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p8"/>
          <p:cNvSpPr/>
          <p:nvPr/>
        </p:nvSpPr>
        <p:spPr>
          <a:xfrm>
            <a:off x="5370748" y="5057464"/>
            <a:ext cx="1468392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3954634" y="5761881"/>
            <a:ext cx="1968478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Segmentación de clientes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Biología: Clasificación de plantas o animales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124047" y="5661262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 de fraudes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96914" y="5111704"/>
            <a:ext cx="2201773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285286" y="5590138"/>
            <a:ext cx="1452246" cy="944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-&gt; Número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Proyección de ventas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Estimación de parámetros para evitar averías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848039" y="5483812"/>
            <a:ext cx="2062166" cy="999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-&gt; Clase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imágenes para medicina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texto para RRSS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Default en bancos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ep Reinforcement Learning and Its Applications - Inteliment Technologies" id="196" name="Google Shape;196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78559" y="4581499"/>
            <a:ext cx="3006657" cy="169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4956951" y="6318681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Reducción dimensionalidad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previas a un algoritmo supervisado, para reducir features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algoritmos</a:t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ypes of Machine Learning Algorithms | 7wData" id="204" name="Google Shape;2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3839" y="1634705"/>
            <a:ext cx="6621726" cy="47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/>
          <p:nvPr/>
        </p:nvSpPr>
        <p:spPr>
          <a:xfrm rot="3598520">
            <a:off x="5835440" y="1469075"/>
            <a:ext cx="3944116" cy="2637323"/>
          </a:xfrm>
          <a:prstGeom prst="flowChartTerminator">
            <a:avLst/>
          </a:prstGeom>
          <a:noFill/>
          <a:ln cap="flat" cmpd="sng" w="57150">
            <a:solidFill>
              <a:srgbClr val="FFFF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8886178" y="1524937"/>
            <a:ext cx="12073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2020-10-12T14:09:12Z</dcterms:created>
  <dc:creator>Daniel Ortiz</dc:creator>
</cp:coreProperties>
</file>